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2" r:id="rId4"/>
    <p:sldId id="274" r:id="rId5"/>
    <p:sldId id="273" r:id="rId6"/>
    <p:sldId id="275" r:id="rId7"/>
    <p:sldId id="276" r:id="rId8"/>
    <p:sldId id="277" r:id="rId9"/>
    <p:sldId id="278" r:id="rId10"/>
    <p:sldId id="279" r:id="rId11"/>
    <p:sldId id="259" r:id="rId12"/>
  </p:sldIdLst>
  <p:sldSz cx="9144000" cy="5143500" type="screen16x9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8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orient="horz" pos="2811">
          <p15:clr>
            <a:srgbClr val="A4A3A4"/>
          </p15:clr>
        </p15:guide>
        <p15:guide id="4" pos="391">
          <p15:clr>
            <a:srgbClr val="A4A3A4"/>
          </p15:clr>
        </p15:guide>
        <p15:guide id="5" pos="56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614" y="91"/>
      </p:cViewPr>
      <p:guideLst>
        <p:guide orient="horz" pos="928"/>
        <p:guide orient="horz" pos="106"/>
        <p:guide orient="horz" pos="2811"/>
        <p:guide pos="391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4-7-2024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607588" y="170100"/>
            <a:ext cx="4284000" cy="42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78944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33717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3507017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6215589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3364454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4059604" cy="29878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474463"/>
            <a:ext cx="4060800" cy="298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8745" y="1107712"/>
            <a:ext cx="8274430" cy="33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50" y="166688"/>
            <a:ext cx="4032000" cy="42903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59588" y="166688"/>
            <a:ext cx="4032000" cy="428966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51435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white">
          <a:xfrm>
            <a:off x="561600" y="172641"/>
            <a:ext cx="8330400" cy="576832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98238" y="1365481"/>
            <a:ext cx="8394937" cy="30924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620713" y="1473200"/>
            <a:ext cx="8272462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6" name="Tijdelijke aanduiding voor afbeelding 24"/>
          <p:cNvSpPr>
            <a:spLocks noGrp="1"/>
          </p:cNvSpPr>
          <p:nvPr>
            <p:ph type="pic" sz="quarter" idx="19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9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0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858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8401" y="1474788"/>
            <a:ext cx="4051491" cy="298608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364830"/>
            <a:ext cx="4102100" cy="3097633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473200"/>
            <a:ext cx="4102100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7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28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61600" y="169210"/>
            <a:ext cx="8330400" cy="576832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01567" y="1368000"/>
            <a:ext cx="8391607" cy="30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463600" y="4773600"/>
            <a:ext cx="468000" cy="123188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900"/>
              </a:lnSpc>
              <a:defRPr lang="nl-NL" sz="800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69860-C168-90A0-7547-7C257D97C76D}"/>
              </a:ext>
            </a:extLst>
          </p:cNvPr>
          <p:cNvPicPr>
            <a:picLocks/>
          </p:cNvPicPr>
          <p:nvPr userDrawn="1"/>
        </p:nvPicPr>
        <p:blipFill>
          <a:blip r:embed="rId23"/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hf hdr="0" ftr="0" dt="0"/>
  <p:txStyles>
    <p:titleStyle>
      <a:lvl1pPr algn="l" rtl="0" fontAlgn="base">
        <a:lnSpc>
          <a:spcPts val="3200"/>
        </a:lnSpc>
        <a:spcBef>
          <a:spcPct val="0"/>
        </a:spcBef>
        <a:spcAft>
          <a:spcPct val="0"/>
        </a:spcAft>
        <a:defRPr sz="2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400"/>
        </a:lnSpc>
        <a:spcBef>
          <a:spcPts val="11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400"/>
        </a:lnSpc>
        <a:spcBef>
          <a:spcPts val="9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Nature building Kit meets WFBR</a:t>
            </a:r>
          </a:p>
        </p:txBody>
      </p:sp>
      <p:pic>
        <p:nvPicPr>
          <p:cNvPr id="6" name="Picture Placeholder 5" descr="A table with a group of small houses">
            <a:extLst>
              <a:ext uri="{FF2B5EF4-FFF2-40B4-BE49-F238E27FC236}">
                <a16:creationId xmlns:a16="http://schemas.microsoft.com/office/drawing/2014/main" id="{2F4CBFFB-387D-DE1A-310C-B027F9891D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457938" y="2120875"/>
            <a:ext cx="2340000" cy="2340000"/>
          </a:xfrm>
        </p:spPr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Tijdelijke aanduiding voor afbeelding 1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Tijdelijke aanduiding voor afbeelding 12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Highlights of biobased materials @ WFBR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4-7-24, Edwin Keijsers</a:t>
            </a:r>
          </a:p>
        </p:txBody>
      </p:sp>
    </p:spTree>
    <p:extLst>
      <p:ext uri="{BB962C8B-B14F-4D97-AF65-F5344CB8AC3E}">
        <p14:creationId xmlns:p14="http://schemas.microsoft.com/office/powerpoint/2010/main" val="19838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04396-CD12-E599-BA1F-B4AE38ED0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4696" y="1402605"/>
            <a:ext cx="335690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Advanced properties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F3CE7-4F4E-470C-7BA6-41B986F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Oil based flooring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2FF6-D82A-ACE2-3214-D3FFD925F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10</a:t>
            </a:fld>
            <a:endParaRPr lang="en-GB" noProof="0" dirty="0"/>
          </a:p>
        </p:txBody>
      </p:sp>
      <p:pic>
        <p:nvPicPr>
          <p:cNvPr id="7" name="Picture 6" descr="A white box with a red and black background&#10;&#10;Description automatically generated">
            <a:extLst>
              <a:ext uri="{FF2B5EF4-FFF2-40B4-BE49-F238E27FC236}">
                <a16:creationId xmlns:a16="http://schemas.microsoft.com/office/drawing/2014/main" id="{6DDE754F-0E92-A501-B8E0-34A8CD3F7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83" y="965114"/>
            <a:ext cx="4606797" cy="34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4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576832"/>
          </a:xfrm>
        </p:spPr>
        <p:txBody>
          <a:bodyPr/>
          <a:lstStyle/>
          <a:p>
            <a:r>
              <a:rPr lang="en-GB" dirty="0"/>
              <a:t>Get inspired!</a:t>
            </a:r>
          </a:p>
        </p:txBody>
      </p:sp>
      <p:pic>
        <p:nvPicPr>
          <p:cNvPr id="5" name="Picture Placeholder 4" descr="A table with a group of small houses&#10;&#10;Description automatically generated with medium confidence">
            <a:extLst>
              <a:ext uri="{FF2B5EF4-FFF2-40B4-BE49-F238E27FC236}">
                <a16:creationId xmlns:a16="http://schemas.microsoft.com/office/drawing/2014/main" id="{FD1EBE90-36B7-1C38-565B-9CABBCE722E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4572000" y="602683"/>
            <a:ext cx="4294800" cy="4294105"/>
          </a:xfrm>
        </p:spPr>
      </p:pic>
      <p:sp>
        <p:nvSpPr>
          <p:cNvPr id="19" name="Tijdelijke aanduiding voor dianummer 18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11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42B18-EAE2-CE54-135B-6E5C2078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9" y="1178560"/>
            <a:ext cx="4391498" cy="33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3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Biobased materials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6FEE4-5D59-8EB5-AE5D-9301A1E27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8712" y="1036472"/>
            <a:ext cx="4733288" cy="34239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Different crops, </a:t>
            </a:r>
            <a:r>
              <a:rPr lang="en-GB" dirty="0" err="1"/>
              <a:t>sidestreams</a:t>
            </a:r>
            <a:r>
              <a:rPr lang="en-GB" dirty="0"/>
              <a:t>, recycled materials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Different (building) products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Fibres, cellulose, lignin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Biobased plastics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Starch, oils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(Bio-) mechanical processes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Chemical processes</a:t>
            </a:r>
            <a:endParaRPr lang="en-US" dirty="0"/>
          </a:p>
        </p:txBody>
      </p:sp>
      <p:pic>
        <p:nvPicPr>
          <p:cNvPr id="7" name="Picture 6" descr="A table with a group of small houses&#10;&#10;Description automatically generated with medium confidence">
            <a:extLst>
              <a:ext uri="{FF2B5EF4-FFF2-40B4-BE49-F238E27FC236}">
                <a16:creationId xmlns:a16="http://schemas.microsoft.com/office/drawing/2014/main" id="{4F011E9A-A7BF-12E2-7DD4-BE3E27D6B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1" t="5791" r="5941" b="21183"/>
          <a:stretch/>
        </p:blipFill>
        <p:spPr>
          <a:xfrm>
            <a:off x="252000" y="1400015"/>
            <a:ext cx="3590441" cy="25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1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1B87D9-1B60-B0E1-95B6-8290AF019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Board materials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820E3-22BC-87C2-AC69-0E027C7817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3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F3830-6DCC-8AE2-D3B4-8D0CDE3F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76" y="3100683"/>
            <a:ext cx="2078208" cy="1558656"/>
          </a:xfrm>
          <a:prstGeom prst="rect">
            <a:avLst/>
          </a:prstGeom>
        </p:spPr>
      </p:pic>
      <p:pic>
        <p:nvPicPr>
          <p:cNvPr id="8" name="Picture 7" descr="A group of different colored squares&#10;&#10;Description automatically generated">
            <a:extLst>
              <a:ext uri="{FF2B5EF4-FFF2-40B4-BE49-F238E27FC236}">
                <a16:creationId xmlns:a16="http://schemas.microsoft.com/office/drawing/2014/main" id="{91DA469D-18BF-146A-BB52-AC9A1E1B9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19" y="3100683"/>
            <a:ext cx="2078209" cy="1558657"/>
          </a:xfrm>
          <a:prstGeom prst="rect">
            <a:avLst/>
          </a:prstGeom>
        </p:spPr>
      </p:pic>
      <p:pic>
        <p:nvPicPr>
          <p:cNvPr id="10" name="Picture 9" descr="A brown rectangular object on a white surface&#10;&#10;Description automatically generated">
            <a:extLst>
              <a:ext uri="{FF2B5EF4-FFF2-40B4-BE49-F238E27FC236}">
                <a16:creationId xmlns:a16="http://schemas.microsoft.com/office/drawing/2014/main" id="{3F6380EF-7914-6AE5-6162-7A26B27B7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" t="4253" r="6523" b="13735"/>
          <a:stretch/>
        </p:blipFill>
        <p:spPr>
          <a:xfrm>
            <a:off x="5323999" y="3100682"/>
            <a:ext cx="2362037" cy="1558657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9DCAFEA-B630-7030-3E57-4637B358C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05" y="903971"/>
            <a:ext cx="6640255" cy="34239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Biobased, Product quality and processing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Reed panels with biobased glues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Cork panel with furan resin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/>
              <a:t>Trespa</a:t>
            </a:r>
            <a:r>
              <a:rPr lang="en-GB" dirty="0"/>
              <a:t> board with lignin as glue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/>
              <a:t>Binderless</a:t>
            </a:r>
            <a:r>
              <a:rPr lang="en-GB" dirty="0"/>
              <a:t> board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27DCA-EC1A-BCBA-AD37-A741C123C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787" y="449966"/>
            <a:ext cx="1928813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04396-CD12-E599-BA1F-B4AE38ED0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4758" y="1438338"/>
            <a:ext cx="335690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Lignin as replacement of bitumen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F3CE7-4F4E-470C-7BA6-41B986F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Asphalt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2FF6-D82A-ACE2-3214-D3FFD925F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4</a:t>
            </a:fld>
            <a:endParaRPr lang="en-GB" noProof="0" dirty="0"/>
          </a:p>
        </p:txBody>
      </p:sp>
      <p:pic>
        <p:nvPicPr>
          <p:cNvPr id="6" name="Picture 5" descr="A small black rocks in a white box&#10;&#10;Description automatically generated">
            <a:extLst>
              <a:ext uri="{FF2B5EF4-FFF2-40B4-BE49-F238E27FC236}">
                <a16:creationId xmlns:a16="http://schemas.microsoft.com/office/drawing/2014/main" id="{E542A156-C4E7-E9E8-1DC2-06D0AE7E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6" y="1247491"/>
            <a:ext cx="4321758" cy="32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1331F6-4738-D6FB-9F3D-12A2A7A1E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1856" y="1368000"/>
            <a:ext cx="419014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Recyclability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Processability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Natural fibres versus biobased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/>
              <a:t>Paulien</a:t>
            </a:r>
            <a:r>
              <a:rPr lang="en-GB" dirty="0"/>
              <a:t> </a:t>
            </a:r>
            <a:r>
              <a:rPr lang="en-GB" dirty="0" err="1"/>
              <a:t>Harmsen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2B5A8-1BD3-6603-5219-45D2E9EA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Textile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17C8-B46C-FFD2-E259-82BC5BE9F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5</a:t>
            </a:fld>
            <a:endParaRPr lang="en-GB" noProof="0" dirty="0"/>
          </a:p>
        </p:txBody>
      </p:sp>
      <p:pic>
        <p:nvPicPr>
          <p:cNvPr id="6" name="Picture 5" descr="A box of fabric in a box&#10;&#10;Description automatically generated">
            <a:extLst>
              <a:ext uri="{FF2B5EF4-FFF2-40B4-BE49-F238E27FC236}">
                <a16:creationId xmlns:a16="http://schemas.microsoft.com/office/drawing/2014/main" id="{AFA43945-7425-F2F2-2C60-31A1FE13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71" y="1074859"/>
            <a:ext cx="3991708" cy="29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04396-CD12-E599-BA1F-B4AE38ED0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4758" y="1438338"/>
            <a:ext cx="335690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resources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Added value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F3CE7-4F4E-470C-7BA6-41B986F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Paper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2FF6-D82A-ACE2-3214-D3FFD925F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6</a:t>
            </a:fld>
            <a:endParaRPr lang="en-GB" noProof="0" dirty="0"/>
          </a:p>
        </p:txBody>
      </p:sp>
      <p:pic>
        <p:nvPicPr>
          <p:cNvPr id="7" name="Picture 6" descr="A mirror on a wall&#10;&#10;Description automatically generated">
            <a:extLst>
              <a:ext uri="{FF2B5EF4-FFF2-40B4-BE49-F238E27FC236}">
                <a16:creationId xmlns:a16="http://schemas.microsoft.com/office/drawing/2014/main" id="{0E8F51FC-DDC0-897A-322A-E86DF1DD2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8" t="18246" r="18504" b="28487"/>
          <a:stretch/>
        </p:blipFill>
        <p:spPr>
          <a:xfrm>
            <a:off x="840681" y="896059"/>
            <a:ext cx="2632958" cy="1863761"/>
          </a:xfrm>
          <a:prstGeom prst="rect">
            <a:avLst/>
          </a:prstGeom>
        </p:spPr>
      </p:pic>
      <p:pic>
        <p:nvPicPr>
          <p:cNvPr id="9" name="Picture 8" descr="A room with a mirror&#10;&#10;Description automatically generated">
            <a:extLst>
              <a:ext uri="{FF2B5EF4-FFF2-40B4-BE49-F238E27FC236}">
                <a16:creationId xmlns:a16="http://schemas.microsoft.com/office/drawing/2014/main" id="{126D1079-0472-C409-2317-AD9428102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4" t="17363" r="11647" b="23542"/>
          <a:stretch/>
        </p:blipFill>
        <p:spPr>
          <a:xfrm>
            <a:off x="840682" y="2804122"/>
            <a:ext cx="2632958" cy="16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04396-CD12-E599-BA1F-B4AE38ED0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0991" y="969753"/>
            <a:ext cx="335690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biobased plastics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properties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Biodegradability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F3CE7-4F4E-470C-7BA6-41B986F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Biobased plastics &amp; foams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2FF6-D82A-ACE2-3214-D3FFD925F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7</a:t>
            </a:fld>
            <a:endParaRPr lang="en-GB" noProof="0" dirty="0"/>
          </a:p>
        </p:txBody>
      </p:sp>
      <p:pic>
        <p:nvPicPr>
          <p:cNvPr id="6" name="Picture 5" descr="A wall of blue tiles&#10;&#10;Description automatically generated">
            <a:extLst>
              <a:ext uri="{FF2B5EF4-FFF2-40B4-BE49-F238E27FC236}">
                <a16:creationId xmlns:a16="http://schemas.microsoft.com/office/drawing/2014/main" id="{36B5C33A-AB45-CA44-64FB-20DB7932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35" y="2605487"/>
            <a:ext cx="1758377" cy="2344503"/>
          </a:xfrm>
          <a:prstGeom prst="rect">
            <a:avLst/>
          </a:prstGeom>
        </p:spPr>
      </p:pic>
      <p:pic>
        <p:nvPicPr>
          <p:cNvPr id="10" name="Picture 9" descr="A white rectangular object with a rectangular object in the middle&#10;&#10;Description automatically generated">
            <a:extLst>
              <a:ext uri="{FF2B5EF4-FFF2-40B4-BE49-F238E27FC236}">
                <a16:creationId xmlns:a16="http://schemas.microsoft.com/office/drawing/2014/main" id="{2F284D7C-5F6E-EB67-0300-265BE11DF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471" y="866043"/>
            <a:ext cx="2199880" cy="1649910"/>
          </a:xfrm>
          <a:prstGeom prst="rect">
            <a:avLst/>
          </a:prstGeom>
        </p:spPr>
      </p:pic>
      <p:pic>
        <p:nvPicPr>
          <p:cNvPr id="12" name="Picture 11" descr="A rectangular object with a hole in it&#10;&#10;Description automatically generated">
            <a:extLst>
              <a:ext uri="{FF2B5EF4-FFF2-40B4-BE49-F238E27FC236}">
                <a16:creationId xmlns:a16="http://schemas.microsoft.com/office/drawing/2014/main" id="{F10146AC-7435-53D4-8693-5BE07428F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52" y="2605487"/>
            <a:ext cx="3126004" cy="2344503"/>
          </a:xfrm>
          <a:prstGeom prst="rect">
            <a:avLst/>
          </a:prstGeom>
        </p:spPr>
      </p:pic>
      <p:pic>
        <p:nvPicPr>
          <p:cNvPr id="14" name="Picture 13" descr="A white foam board with a rectangular window&#10;&#10;Description automatically generated">
            <a:extLst>
              <a:ext uri="{FF2B5EF4-FFF2-40B4-BE49-F238E27FC236}">
                <a16:creationId xmlns:a16="http://schemas.microsoft.com/office/drawing/2014/main" id="{EA39D693-0F2F-95F4-A12D-8DD9AF6C1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01" y="866043"/>
            <a:ext cx="2199880" cy="1649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AF3A25-11DD-5E90-C561-7E3EC16B8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631" y="2443167"/>
            <a:ext cx="1880117" cy="25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3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04396-CD12-E599-BA1F-B4AE38ED0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0991" y="969753"/>
            <a:ext cx="335690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biobased plastics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properties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Biodegradability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F3CE7-4F4E-470C-7BA6-41B986F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Biobased nets &amp; films/coatings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2FF6-D82A-ACE2-3214-D3FFD925F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8</a:t>
            </a:fld>
            <a:endParaRPr lang="en-GB" noProof="0" dirty="0"/>
          </a:p>
        </p:txBody>
      </p:sp>
      <p:pic>
        <p:nvPicPr>
          <p:cNvPr id="7" name="Picture 6" descr="A wooden box with a net&#10;&#10;Description automatically generated">
            <a:extLst>
              <a:ext uri="{FF2B5EF4-FFF2-40B4-BE49-F238E27FC236}">
                <a16:creationId xmlns:a16="http://schemas.microsoft.com/office/drawing/2014/main" id="{AC2947A9-B283-780F-A09D-6196C6A2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0" y="969753"/>
            <a:ext cx="3030930" cy="2273198"/>
          </a:xfrm>
          <a:prstGeom prst="rect">
            <a:avLst/>
          </a:prstGeom>
        </p:spPr>
      </p:pic>
      <p:pic>
        <p:nvPicPr>
          <p:cNvPr id="9" name="Picture 8" descr="A plastic box with a plastic cover&#10;&#10;Description automatically generated">
            <a:extLst>
              <a:ext uri="{FF2B5EF4-FFF2-40B4-BE49-F238E27FC236}">
                <a16:creationId xmlns:a16="http://schemas.microsoft.com/office/drawing/2014/main" id="{A9166801-21E1-46D2-EDD4-69DBB860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770" y="2301090"/>
            <a:ext cx="3564267" cy="2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46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04396-CD12-E599-BA1F-B4AE38ED0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0991" y="969753"/>
            <a:ext cx="3356904" cy="309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materials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properties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F3CE7-4F4E-470C-7BA6-41B986F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Mycellium</a:t>
            </a:r>
            <a:r>
              <a:rPr lang="en-GB" dirty="0"/>
              <a:t> insulation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2FF6-D82A-ACE2-3214-D3FFD925F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9</a:t>
            </a:fld>
            <a:endParaRPr lang="en-GB" noProof="0" dirty="0"/>
          </a:p>
        </p:txBody>
      </p:sp>
      <p:pic>
        <p:nvPicPr>
          <p:cNvPr id="6" name="Picture 5" descr="A white surface with holes in it&#10;&#10;Description automatically generated">
            <a:extLst>
              <a:ext uri="{FF2B5EF4-FFF2-40B4-BE49-F238E27FC236}">
                <a16:creationId xmlns:a16="http://schemas.microsoft.com/office/drawing/2014/main" id="{67CC2370-53B1-FF57-DD9A-00ED768F5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2" y="1128459"/>
            <a:ext cx="4278472" cy="32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95641"/>
      </p:ext>
    </p:extLst>
  </p:cSld>
  <p:clrMapOvr>
    <a:masterClrMapping/>
  </p:clrMapOvr>
</p:sld>
</file>

<file path=ppt/theme/theme1.xml><?xml version="1.0" encoding="utf-8"?>
<a:theme xmlns:a="http://schemas.openxmlformats.org/drawingml/2006/main" name="WUR">
  <a:themeElements>
    <a:clrScheme name="WUR 2022">
      <a:dk1>
        <a:srgbClr val="005172"/>
      </a:dk1>
      <a:lt1>
        <a:srgbClr val="FFFFFF"/>
      </a:lt1>
      <a:dk2>
        <a:srgbClr val="008A00"/>
      </a:dk2>
      <a:lt2>
        <a:srgbClr val="005172"/>
      </a:lt2>
      <a:accent1>
        <a:srgbClr val="6AADE4"/>
      </a:accent1>
      <a:accent2>
        <a:srgbClr val="D0B972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549F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141</Words>
  <Application>Microsoft Office PowerPoint</Application>
  <PresentationFormat>On-screen Show (16:9)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Wingdings</vt:lpstr>
      <vt:lpstr>WUR</vt:lpstr>
      <vt:lpstr>Nature building Kit meets WFBR</vt:lpstr>
      <vt:lpstr>Biobased materials</vt:lpstr>
      <vt:lpstr>Board materials</vt:lpstr>
      <vt:lpstr>Asphalt</vt:lpstr>
      <vt:lpstr>Textile</vt:lpstr>
      <vt:lpstr>Paper</vt:lpstr>
      <vt:lpstr>Biobased plastics &amp; foams</vt:lpstr>
      <vt:lpstr>Biobased nets &amp; films/coatings</vt:lpstr>
      <vt:lpstr>Mycellium insulation</vt:lpstr>
      <vt:lpstr>Oil based flooring</vt:lpstr>
      <vt:lpstr>Get inspired!</vt:lpstr>
    </vt:vector>
  </TitlesOfParts>
  <Company>Wageningen University &amp;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Keijsers, Edwin</dc:creator>
  <cp:lastModifiedBy>Keijsers, Edwin</cp:lastModifiedBy>
  <cp:revision>310</cp:revision>
  <dcterms:created xsi:type="dcterms:W3CDTF">2011-09-29T08:30:03Z</dcterms:created>
  <dcterms:modified xsi:type="dcterms:W3CDTF">2024-07-04T06:17:43Z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WHUKW</vt:lpwstr>
  </property>
</Properties>
</file>